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94" r:id="rId5"/>
    <p:sldId id="301" r:id="rId6"/>
    <p:sldId id="296" r:id="rId7"/>
    <p:sldId id="298" r:id="rId8"/>
    <p:sldId id="299" r:id="rId9"/>
    <p:sldId id="295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712CE-EFCF-455F-B6D7-2E0338A26E9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CAEC9-3834-4434-8F8E-8D920EEE1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9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57787-8AA8-44C2-8D5A-F4DA569A87B6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127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FC2574-1E96-4A9D-85D9-2AA57009547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90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91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57ECA-7F03-4148-A9B4-FC5779D9929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25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56A61-D186-45AE-A424-670F4434E92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92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01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29A4-CD33-4980-B4A6-7EF83FFD1E4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7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16D4E-6E68-4B0F-ABAA-AC8328530AF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09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4176BF-B7E6-4D1D-97DE-11A121AC199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2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6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CB958-EA73-4DA1-BB14-C4554D2B6C3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6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924C15-0E3F-45A9-BFF0-D454217F38B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2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68F53-1762-425F-9049-EDE20D0CAC83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2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93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2C63AC-A4F6-467E-99D2-CDCAF582F6E7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3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3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A9782-4079-4705-93E2-96EFB17C90F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2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0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1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8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4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4A376-6864-40F1-B831-C11C4EEF5EFB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0CEA0-46EF-4DAF-8D3D-4629F5532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4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2.emf"/><Relationship Id="rId12" Type="http://schemas.openxmlformats.org/officeDocument/2006/relationships/image" Target="../media/image7.emf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em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1.w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4.w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A2B7AB-71CE-4D67-8E02-9E85A6B651EB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8777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Management overview</a:t>
            </a:r>
          </a:p>
        </p:txBody>
      </p:sp>
      <p:sp>
        <p:nvSpPr>
          <p:cNvPr id="58777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778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8778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1"/>
            <a:ext cx="8199438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481264"/>
            <a:ext cx="182563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3352800"/>
            <a:ext cx="65881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765550"/>
            <a:ext cx="63976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3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3886200"/>
            <a:ext cx="32639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4479926"/>
            <a:ext cx="324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779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566988"/>
            <a:ext cx="182563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29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26"/>
    </mc:Choice>
    <mc:Fallback>
      <p:transition spd="slow" advTm="14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58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58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8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58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58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58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8E71D-221A-4A1C-B70B-C20BD3D839A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8982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24.10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Example 24.3: ObjectIndentifier 1.3.6.1</a:t>
            </a:r>
          </a:p>
        </p:txBody>
      </p:sp>
      <p:sp>
        <p:nvSpPr>
          <p:cNvPr id="58982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2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2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8983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898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2608264"/>
            <a:ext cx="8464550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3"/>
    </mc:Choice>
    <mc:Fallback>
      <p:transition spd="slow" advTm="41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A2F17-D50F-4706-BF29-8777D41BAF9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8130" name="Text Box 2"/>
          <p:cNvSpPr txBox="1">
            <a:spLocks noChangeArrowheads="1"/>
          </p:cNvSpPr>
          <p:nvPr/>
        </p:nvSpPr>
        <p:spPr bwMode="auto">
          <a:xfrm>
            <a:off x="1600200" y="696913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latin typeface="Arial Unicode MS" pitchFamily="34" charset="-128"/>
              </a:rPr>
              <a:t>Figure 24.11 shows how to define IPAddress 131.21.14.8.</a:t>
            </a:r>
          </a:p>
        </p:txBody>
      </p:sp>
      <p:grpSp>
        <p:nvGrpSpPr>
          <p:cNvPr id="688131" name="Group 3"/>
          <p:cNvGrpSpPr>
            <a:grpSpLocks/>
          </p:cNvGrpSpPr>
          <p:nvPr/>
        </p:nvGrpSpPr>
        <p:grpSpPr bwMode="auto">
          <a:xfrm>
            <a:off x="1524000" y="0"/>
            <a:ext cx="9144000" cy="609600"/>
            <a:chOff x="0" y="2448"/>
            <a:chExt cx="5760" cy="384"/>
          </a:xfrm>
        </p:grpSpPr>
        <p:sp>
          <p:nvSpPr>
            <p:cNvPr id="688132" name="Rectangle 4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33" name="Text Box 5"/>
            <p:cNvSpPr txBox="1">
              <a:spLocks noChangeArrowheads="1"/>
            </p:cNvSpPr>
            <p:nvPr/>
          </p:nvSpPr>
          <p:spPr bwMode="auto">
            <a:xfrm>
              <a:off x="0" y="2448"/>
              <a:ext cx="1595" cy="365"/>
            </a:xfrm>
            <a:prstGeom prst="rect">
              <a:avLst/>
            </a:prstGeom>
            <a:solidFill>
              <a:srgbClr val="2CB8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Example</a:t>
              </a: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 24.4</a:t>
              </a:r>
              <a:endPara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1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0"/>
    </mc:Choice>
    <mc:Fallback>
      <p:transition spd="slow" advTm="3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F8391-EE9F-4A25-BC74-E55C0089CE1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91874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Example 24.4: IPAddress 131.21.14.8</a:t>
            </a:r>
          </a:p>
        </p:txBody>
      </p:sp>
      <p:sp>
        <p:nvSpPr>
          <p:cNvPr id="591875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6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7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79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80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591881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5918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532064"/>
            <a:ext cx="8464550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0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6"/>
    </mc:Choice>
    <mc:Fallback>
      <p:transition spd="slow" advTm="1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2B4070-4136-4AE5-87E7-1ADD86470FC2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69698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52601" y="355601"/>
            <a:ext cx="21240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24-3  SMI</a:t>
            </a:r>
          </a:p>
        </p:txBody>
      </p:sp>
      <p:sp>
        <p:nvSpPr>
          <p:cNvPr id="669700" name="Text Box 4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905000" y="1524001"/>
            <a:ext cx="85344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800">
                <a:latin typeface="Arial Unicode MS" pitchFamily="34" charset="-128"/>
              </a:rPr>
              <a:t>The Structure of Management Information is a component for network management. Its functions are: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1.</a:t>
            </a:r>
            <a:r>
              <a:rPr lang="en-US" altLang="en-US" sz="2800">
                <a:latin typeface="Arial Unicode MS" pitchFamily="34" charset="-128"/>
              </a:rPr>
              <a:t> To name objects.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2.</a:t>
            </a:r>
            <a:r>
              <a:rPr lang="en-US" altLang="en-US" sz="2800">
                <a:latin typeface="Arial Unicode MS" pitchFamily="34" charset="-128"/>
              </a:rPr>
              <a:t> To define the type of data that can be stored in an  object.</a:t>
            </a:r>
          </a:p>
          <a:p>
            <a:pPr algn="just"/>
            <a:r>
              <a:rPr lang="en-US" altLang="en-US" sz="2800">
                <a:solidFill>
                  <a:schemeClr val="hlink"/>
                </a:solidFill>
                <a:latin typeface="Arial Unicode MS" pitchFamily="34" charset="-128"/>
              </a:rPr>
              <a:t>3.</a:t>
            </a:r>
            <a:r>
              <a:rPr lang="en-US" altLang="en-US" sz="2800">
                <a:latin typeface="Arial Unicode MS" pitchFamily="34" charset="-128"/>
              </a:rPr>
              <a:t> To show how to encode data for transmission</a:t>
            </a:r>
            <a:br>
              <a:rPr lang="en-US" altLang="en-US" sz="2800">
                <a:latin typeface="Arial Unicode MS" pitchFamily="34" charset="-128"/>
              </a:rPr>
            </a:br>
            <a:r>
              <a:rPr lang="en-US" altLang="en-US" sz="2800">
                <a:latin typeface="Arial Unicode MS" pitchFamily="34" charset="-128"/>
              </a:rPr>
              <a:t>     over the network.</a:t>
            </a:r>
          </a:p>
          <a:p>
            <a:pPr algn="just"/>
            <a:r>
              <a:rPr lang="en-US" altLang="en-US" sz="2800">
                <a:latin typeface="Arial Unicode MS" pitchFamily="34" charset="-128"/>
              </a:rPr>
              <a:t>SMI is a guideline for SNMP. It emphasizes three attributes to handle an object: name, data type, and encoding method.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8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79"/>
    </mc:Choice>
    <mc:Fallback>
      <p:transition spd="slow" advTm="3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98A54-F85C-485A-B785-F8DFD9C7B27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71746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671747" name="Text Box 3"/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1828800" y="838200"/>
            <a:ext cx="8382000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Name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Type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Encoding Method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1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6"/>
    </mc:Choice>
    <mc:Fallback>
      <p:transition spd="slow" advTm="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17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B0F172-B0B1-49D9-9529-688EC2BD524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26690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Object identifier</a:t>
            </a:r>
          </a:p>
        </p:txBody>
      </p:sp>
      <p:sp>
        <p:nvSpPr>
          <p:cNvPr id="626691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2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3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5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6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6697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266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947738"/>
            <a:ext cx="8372475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3063" y="610906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25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58"/>
    </mc:Choice>
    <mc:Fallback>
      <p:transition spd="slow" advTm="15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2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E9F41E-AD2B-4A23-B121-1383320A2A4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5842" name="Rectangle 2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3" name="Rectangle 3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4" name="Rectangle 4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5" name="Rectangle 5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6" name="Rectangle 6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7" name="Rectangle 7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8" name="Rectangle 8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75849" name="Line 9"/>
          <p:cNvSpPr>
            <a:spLocks noChangeShapeType="1"/>
          </p:cNvSpPr>
          <p:nvPr/>
        </p:nvSpPr>
        <p:spPr bwMode="auto">
          <a:xfrm>
            <a:off x="2133600" y="30035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50" name="Line 10"/>
          <p:cNvSpPr>
            <a:spLocks noChangeShapeType="1"/>
          </p:cNvSpPr>
          <p:nvPr/>
        </p:nvSpPr>
        <p:spPr bwMode="auto">
          <a:xfrm>
            <a:off x="2133600" y="5257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51" name="Rectangle 11"/>
          <p:cNvSpPr>
            <a:spLocks noChangeArrowheads="1"/>
          </p:cNvSpPr>
          <p:nvPr/>
        </p:nvSpPr>
        <p:spPr bwMode="auto">
          <a:xfrm>
            <a:off x="2171700" y="3095626"/>
            <a:ext cx="8077200" cy="2062103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All objects managed by SNMP are given an object identifier.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The object identifier always starts with 1.3.6.1.2.1.</a:t>
            </a:r>
          </a:p>
        </p:txBody>
      </p:sp>
      <p:grpSp>
        <p:nvGrpSpPr>
          <p:cNvPr id="675852" name="Group 12"/>
          <p:cNvGrpSpPr>
            <a:grpSpLocks/>
          </p:cNvGrpSpPr>
          <p:nvPr/>
        </p:nvGrpSpPr>
        <p:grpSpPr bwMode="auto">
          <a:xfrm>
            <a:off x="2133600" y="2360614"/>
            <a:ext cx="1143000" cy="566737"/>
            <a:chOff x="1200" y="1248"/>
            <a:chExt cx="720" cy="357"/>
          </a:xfrm>
        </p:grpSpPr>
        <p:pic>
          <p:nvPicPr>
            <p:cNvPr id="67585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5854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7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7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6879EC-6F54-4537-A319-D64DF98239F0}" type="slidenum">
              <a:rPr lang="en-US" altLang="en-US"/>
              <a:pPr/>
              <a:t>6</a:t>
            </a:fld>
            <a:endParaRPr lang="en-US" altLang="en-US"/>
          </a:p>
        </p:txBody>
      </p:sp>
      <p:grpSp>
        <p:nvGrpSpPr>
          <p:cNvPr id="677890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77891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77892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3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4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895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77896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7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8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899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77900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77901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902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90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7904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77905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77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7909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77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7791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858838"/>
            <a:ext cx="7231062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4"/>
    </mc:Choice>
    <mc:Fallback>
      <p:transition spd="slow" advTm="3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B7F3CC-E1EE-49A3-8DFA-8065FB90955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28738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Conceptual data types</a:t>
            </a:r>
          </a:p>
        </p:txBody>
      </p:sp>
      <p:sp>
        <p:nvSpPr>
          <p:cNvPr id="628739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0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1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2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3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4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28745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2874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4" y="2019300"/>
            <a:ext cx="8053387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45"/>
    </mc:Choice>
    <mc:Fallback>
      <p:transition spd="slow" advTm="8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A5998A-C46E-4932-A787-0E1AD8C2C4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30786" name="Text Box 2"/>
          <p:cNvSpPr txBox="1">
            <a:spLocks noChangeArrowheads="1"/>
          </p:cNvSpPr>
          <p:nvPr/>
        </p:nvSpPr>
        <p:spPr bwMode="auto">
          <a:xfrm>
            <a:off x="2514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Encoding format</a:t>
            </a:r>
          </a:p>
        </p:txBody>
      </p:sp>
      <p:sp>
        <p:nvSpPr>
          <p:cNvPr id="630787" name="Rectangle 3"/>
          <p:cNvSpPr>
            <a:spLocks noChangeArrowheads="1"/>
          </p:cNvSpPr>
          <p:nvPr/>
        </p:nvSpPr>
        <p:spPr bwMode="ltGray">
          <a:xfrm>
            <a:off x="1890713" y="107951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88" name="Rectangle 4"/>
          <p:cNvSpPr>
            <a:spLocks noChangeArrowheads="1"/>
          </p:cNvSpPr>
          <p:nvPr/>
        </p:nvSpPr>
        <p:spPr bwMode="ltGray">
          <a:xfrm>
            <a:off x="2273301" y="107951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89" name="Rectangle 5"/>
          <p:cNvSpPr>
            <a:spLocks noChangeArrowheads="1"/>
          </p:cNvSpPr>
          <p:nvPr/>
        </p:nvSpPr>
        <p:spPr bwMode="ltGray">
          <a:xfrm>
            <a:off x="2014539" y="530226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0" name="Rectangle 6"/>
          <p:cNvSpPr>
            <a:spLocks noChangeArrowheads="1"/>
          </p:cNvSpPr>
          <p:nvPr/>
        </p:nvSpPr>
        <p:spPr bwMode="ltGray">
          <a:xfrm>
            <a:off x="2384425" y="530226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1" name="Rectangle 7"/>
          <p:cNvSpPr>
            <a:spLocks noChangeArrowheads="1"/>
          </p:cNvSpPr>
          <p:nvPr/>
        </p:nvSpPr>
        <p:spPr bwMode="ltGray">
          <a:xfrm>
            <a:off x="1600200" y="457201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2" name="Rectangle 8"/>
          <p:cNvSpPr>
            <a:spLocks noChangeArrowheads="1"/>
          </p:cNvSpPr>
          <p:nvPr/>
        </p:nvSpPr>
        <p:spPr bwMode="gray">
          <a:xfrm>
            <a:off x="2235200" y="1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630793" name="Rectangle 9"/>
          <p:cNvSpPr>
            <a:spLocks noChangeArrowheads="1"/>
          </p:cNvSpPr>
          <p:nvPr/>
        </p:nvSpPr>
        <p:spPr bwMode="gray">
          <a:xfrm>
            <a:off x="1966914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pic>
        <p:nvPicPr>
          <p:cNvPr id="63079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14526"/>
            <a:ext cx="7678738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012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05"/>
    </mc:Choice>
    <mc:Fallback>
      <p:transition spd="slow" advTm="21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3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TCP/IP Protocol Suite</a:t>
            </a:r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35E57-7D80-4555-9AF6-8AB7C59954F3}" type="slidenum">
              <a:rPr lang="en-US" altLang="en-US"/>
              <a:pPr/>
              <a:t>9</a:t>
            </a:fld>
            <a:endParaRPr lang="en-US" altLang="en-US"/>
          </a:p>
        </p:txBody>
      </p:sp>
      <p:grpSp>
        <p:nvGrpSpPr>
          <p:cNvPr id="679938" name="Group 2"/>
          <p:cNvGrpSpPr>
            <a:grpSpLocks/>
          </p:cNvGrpSpPr>
          <p:nvPr/>
        </p:nvGrpSpPr>
        <p:grpSpPr bwMode="auto">
          <a:xfrm>
            <a:off x="1752600" y="228600"/>
            <a:ext cx="8458200" cy="5791200"/>
            <a:chOff x="144" y="144"/>
            <a:chExt cx="5328" cy="3648"/>
          </a:xfrm>
        </p:grpSpPr>
        <p:grpSp>
          <p:nvGrpSpPr>
            <p:cNvPr id="679939" name="Group 3"/>
            <p:cNvGrpSpPr>
              <a:grpSpLocks/>
            </p:cNvGrpSpPr>
            <p:nvPr/>
          </p:nvGrpSpPr>
          <p:grpSpPr bwMode="auto">
            <a:xfrm>
              <a:off x="144" y="144"/>
              <a:ext cx="432" cy="3648"/>
              <a:chOff x="48" y="48"/>
              <a:chExt cx="576" cy="3984"/>
            </a:xfrm>
          </p:grpSpPr>
          <p:sp>
            <p:nvSpPr>
              <p:cNvPr id="679940" name="Rectangle 4"/>
              <p:cNvSpPr>
                <a:spLocks noChangeArrowheads="1"/>
              </p:cNvSpPr>
              <p:nvPr/>
            </p:nvSpPr>
            <p:spPr bwMode="auto">
              <a:xfrm>
                <a:off x="240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1" name="Rectangle 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2" name="Rectangle 6"/>
              <p:cNvSpPr>
                <a:spLocks noChangeArrowheads="1"/>
              </p:cNvSpPr>
              <p:nvPr/>
            </p:nvSpPr>
            <p:spPr bwMode="auto">
              <a:xfrm>
                <a:off x="432" y="48"/>
                <a:ext cx="192" cy="3984"/>
              </a:xfrm>
              <a:prstGeom prst="rect">
                <a:avLst/>
              </a:prstGeom>
              <a:solidFill>
                <a:srgbClr val="DDDDDD"/>
              </a:solidFill>
              <a:ln w="19050">
                <a:solidFill>
                  <a:srgbClr val="DDDD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9943" name="Group 7"/>
            <p:cNvGrpSpPr>
              <a:grpSpLocks/>
            </p:cNvGrpSpPr>
            <p:nvPr/>
          </p:nvGrpSpPr>
          <p:grpSpPr bwMode="auto">
            <a:xfrm>
              <a:off x="144" y="144"/>
              <a:ext cx="5328" cy="336"/>
              <a:chOff x="0" y="144"/>
              <a:chExt cx="5760" cy="432"/>
            </a:xfrm>
          </p:grpSpPr>
          <p:sp>
            <p:nvSpPr>
              <p:cNvPr id="679944" name="Rectangle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5" name="Rectangle 9"/>
              <p:cNvSpPr>
                <a:spLocks noChangeArrowheads="1"/>
              </p:cNvSpPr>
              <p:nvPr/>
            </p:nvSpPr>
            <p:spPr bwMode="auto">
              <a:xfrm>
                <a:off x="0" y="288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9946" name="Rectangle 10"/>
              <p:cNvSpPr>
                <a:spLocks noChangeArrowheads="1"/>
              </p:cNvSpPr>
              <p:nvPr/>
            </p:nvSpPr>
            <p:spPr bwMode="auto">
              <a:xfrm>
                <a:off x="0" y="432"/>
                <a:ext cx="5760" cy="144"/>
              </a:xfrm>
              <a:prstGeom prst="rect">
                <a:avLst/>
              </a:prstGeom>
              <a:solidFill>
                <a:srgbClr val="DDDDDD"/>
              </a:solidFill>
              <a:ln w="19050">
                <a:pattFill prst="pct25">
                  <a:fgClr>
                    <a:schemeClr val="folHlink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9947" name="Group 11"/>
            <p:cNvGrpSpPr>
              <a:grpSpLocks/>
            </p:cNvGrpSpPr>
            <p:nvPr/>
          </p:nvGrpSpPr>
          <p:grpSpPr bwMode="auto">
            <a:xfrm>
              <a:off x="144" y="144"/>
              <a:ext cx="432" cy="336"/>
              <a:chOff x="144" y="144"/>
              <a:chExt cx="432" cy="336"/>
            </a:xfrm>
          </p:grpSpPr>
          <p:grpSp>
            <p:nvGrpSpPr>
              <p:cNvPr id="679948" name="Group 12"/>
              <p:cNvGrpSpPr>
                <a:grpSpLocks/>
              </p:cNvGrpSpPr>
              <p:nvPr/>
            </p:nvGrpSpPr>
            <p:grpSpPr bwMode="auto">
              <a:xfrm>
                <a:off x="144" y="256"/>
                <a:ext cx="432" cy="112"/>
                <a:chOff x="288" y="256"/>
                <a:chExt cx="432" cy="112"/>
              </a:xfrm>
            </p:grpSpPr>
            <p:sp>
              <p:nvSpPr>
                <p:cNvPr id="679949" name="Rectangle 13"/>
                <p:cNvSpPr>
                  <a:spLocks noChangeArrowheads="1"/>
                </p:cNvSpPr>
                <p:nvPr/>
              </p:nvSpPr>
              <p:spPr bwMode="auto">
                <a:xfrm>
                  <a:off x="288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95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6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95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2" y="256"/>
                  <a:ext cx="144" cy="11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9952" name="Group 16"/>
              <p:cNvGrpSpPr>
                <a:grpSpLocks/>
              </p:cNvGrpSpPr>
              <p:nvPr/>
            </p:nvGrpSpPr>
            <p:grpSpPr bwMode="auto">
              <a:xfrm>
                <a:off x="144" y="144"/>
                <a:ext cx="432" cy="336"/>
                <a:chOff x="144" y="144"/>
                <a:chExt cx="432" cy="336"/>
              </a:xfrm>
            </p:grpSpPr>
            <p:grpSp>
              <p:nvGrpSpPr>
                <p:cNvPr id="679953" name="Group 17"/>
                <p:cNvGrpSpPr>
                  <a:grpSpLocks/>
                </p:cNvGrpSpPr>
                <p:nvPr/>
              </p:nvGrpSpPr>
              <p:grpSpPr bwMode="auto">
                <a:xfrm>
                  <a:off x="144" y="144"/>
                  <a:ext cx="432" cy="112"/>
                  <a:chOff x="288" y="256"/>
                  <a:chExt cx="432" cy="112"/>
                </a:xfrm>
              </p:grpSpPr>
              <p:sp>
                <p:nvSpPr>
                  <p:cNvPr id="67995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9957" name="Group 21"/>
                <p:cNvGrpSpPr>
                  <a:grpSpLocks/>
                </p:cNvGrpSpPr>
                <p:nvPr/>
              </p:nvGrpSpPr>
              <p:grpSpPr bwMode="auto">
                <a:xfrm>
                  <a:off x="144" y="368"/>
                  <a:ext cx="432" cy="112"/>
                  <a:chOff x="288" y="256"/>
                  <a:chExt cx="432" cy="112"/>
                </a:xfrm>
              </p:grpSpPr>
              <p:sp>
                <p:nvSpPr>
                  <p:cNvPr id="67995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5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996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56"/>
                    <a:ext cx="144" cy="1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189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67996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5465763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43"/>
    </mc:Choice>
    <mc:Fallback>
      <p:transition spd="slow" advTm="3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6.9|18.8|6.6|4.4|30.5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184</Words>
  <Application>Microsoft Office PowerPoint</Application>
  <PresentationFormat>Widescreen</PresentationFormat>
  <Paragraphs>57</Paragraphs>
  <Slides>12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7</cp:revision>
  <dcterms:created xsi:type="dcterms:W3CDTF">2020-04-13T10:49:07Z</dcterms:created>
  <dcterms:modified xsi:type="dcterms:W3CDTF">2020-04-18T09:29:06Z</dcterms:modified>
</cp:coreProperties>
</file>